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5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100" d="100"/>
          <a:sy n="100" d="100"/>
        </p:scale>
        <p:origin x="-1236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E8577BC-6373-415C-8CB8-673CE5836882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AC075556-9BDD-4F59-9596-27215FBFD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2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5556-9BDD-4F59-9596-27215FBFD9A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76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40DC337-FBE1-4969-BC38-E9463C30838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4B68712-66F1-43D5-B554-7B152B65C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円/楕円 13"/>
          <p:cNvSpPr/>
          <p:nvPr/>
        </p:nvSpPr>
        <p:spPr>
          <a:xfrm>
            <a:off x="5373216" y="2411760"/>
            <a:ext cx="1224136" cy="1152128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624" y="1187624"/>
            <a:ext cx="6768752" cy="1512168"/>
          </a:xfrm>
        </p:spPr>
        <p:txBody>
          <a:bodyPr>
            <a:normAutofit/>
          </a:bodyPr>
          <a:lstStyle/>
          <a:p>
            <a:r>
              <a:rPr kumimoji="1" lang="ja-JP" altLang="en-US" sz="9000" b="1" dirty="0" smtClean="0">
                <a:ln>
                  <a:solidFill>
                    <a:schemeClr val="bg1"/>
                  </a:solidFill>
                </a:ln>
                <a:solidFill>
                  <a:srgbClr val="975C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介護セミナー</a:t>
            </a:r>
            <a:endParaRPr kumimoji="1" lang="ja-JP" altLang="en-US" sz="9000" b="1" dirty="0">
              <a:ln>
                <a:solidFill>
                  <a:schemeClr val="bg1"/>
                </a:solidFill>
              </a:ln>
              <a:solidFill>
                <a:srgbClr val="975C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0040" y="2541653"/>
            <a:ext cx="6741368" cy="1238259"/>
          </a:xfrm>
        </p:spPr>
        <p:txBody>
          <a:bodyPr/>
          <a:lstStyle/>
          <a:p>
            <a:pPr algn="l"/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介護保険制度ってなぁに？</a:t>
            </a:r>
            <a:endParaRPr lang="en-US" altLang="ja-JP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ja-JP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介護認定を受けたいけど・・・</a:t>
            </a:r>
            <a:endParaRPr lang="en-US" altLang="ja-JP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-99392" y="323528"/>
            <a:ext cx="3528392" cy="1152128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300" baseline="0">
                <a:ln>
                  <a:noFill/>
                </a:ln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/>
              <a:t>青都荘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705969" y="3707904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25</a:t>
            </a:r>
            <a:r>
              <a:rPr lang="ja-JP" altLang="en-US" sz="20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日（日）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午後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〜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午後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2780929" y="3707904"/>
            <a:ext cx="936104" cy="648072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日時</a:t>
            </a:r>
            <a:endParaRPr kumimoji="1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780928" y="4515464"/>
            <a:ext cx="936103" cy="648072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会場</a:t>
            </a:r>
            <a:endParaRPr kumimoji="1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17032" y="4549943"/>
            <a:ext cx="32403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青都荘１Ｆ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デイサービスセンターわかば</a:t>
            </a:r>
            <a:endParaRPr lang="ja-JP" altLang="en-US" sz="1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96111" y="2483768"/>
            <a:ext cx="11726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参加</a:t>
            </a: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無料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685759" y="6726957"/>
            <a:ext cx="3007984" cy="20567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0" b="1" dirty="0">
              <a:solidFill>
                <a:schemeClr val="accent4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685759" y="6849003"/>
            <a:ext cx="2785098" cy="1934671"/>
            <a:chOff x="0" y="-74365"/>
            <a:chExt cx="3670623" cy="4074865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114303" y="-74365"/>
              <a:ext cx="3556320" cy="4074865"/>
              <a:chOff x="114303" y="-74365"/>
              <a:chExt cx="3537873" cy="4074865"/>
            </a:xfrm>
          </p:grpSpPr>
          <p:grpSp>
            <p:nvGrpSpPr>
              <p:cNvPr id="25" name="グループ化 24"/>
              <p:cNvGrpSpPr/>
              <p:nvPr/>
            </p:nvGrpSpPr>
            <p:grpSpPr>
              <a:xfrm>
                <a:off x="118950" y="-74365"/>
                <a:ext cx="3533226" cy="4074865"/>
                <a:chOff x="118950" y="-74365"/>
                <a:chExt cx="3533226" cy="4074865"/>
              </a:xfrm>
            </p:grpSpPr>
            <p:grpSp>
              <p:nvGrpSpPr>
                <p:cNvPr id="40" name="グループ化 39"/>
                <p:cNvGrpSpPr/>
                <p:nvPr/>
              </p:nvGrpSpPr>
              <p:grpSpPr>
                <a:xfrm>
                  <a:off x="152837" y="-1"/>
                  <a:ext cx="2495553" cy="3581399"/>
                  <a:chOff x="152837" y="-1"/>
                  <a:chExt cx="2495553" cy="3581399"/>
                </a:xfrm>
              </p:grpSpPr>
              <p:grpSp>
                <p:nvGrpSpPr>
                  <p:cNvPr id="51" name="グループ化 50"/>
                  <p:cNvGrpSpPr/>
                  <p:nvPr/>
                </p:nvGrpSpPr>
                <p:grpSpPr>
                  <a:xfrm>
                    <a:off x="248099" y="-1"/>
                    <a:ext cx="2400291" cy="3381143"/>
                    <a:chOff x="248099" y="-1"/>
                    <a:chExt cx="2400291" cy="3381143"/>
                  </a:xfrm>
                </p:grpSpPr>
                <p:sp>
                  <p:nvSpPr>
                    <p:cNvPr id="75" name="正方形/長方形 74"/>
                    <p:cNvSpPr/>
                    <p:nvPr/>
                  </p:nvSpPr>
                  <p:spPr>
                    <a:xfrm rot="1068465">
                      <a:off x="1164279" y="1668225"/>
                      <a:ext cx="336000" cy="145366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P教科書体" pitchFamily="18" charset="-128"/>
                          <a:ea typeface="HGP教科書体" pitchFamily="18" charset="-128"/>
                        </a:rPr>
                        <a:t>新京橋商店街</a:t>
                      </a:r>
                    </a:p>
                  </p:txBody>
                </p:sp>
                <p:grpSp>
                  <p:nvGrpSpPr>
                    <p:cNvPr id="76" name="グループ化 75"/>
                    <p:cNvGrpSpPr/>
                    <p:nvPr/>
                  </p:nvGrpSpPr>
                  <p:grpSpPr>
                    <a:xfrm>
                      <a:off x="248392" y="-1"/>
                      <a:ext cx="2399998" cy="3381143"/>
                      <a:chOff x="248393" y="0"/>
                      <a:chExt cx="2381249" cy="3248026"/>
                    </a:xfrm>
                  </p:grpSpPr>
                  <p:sp>
                    <p:nvSpPr>
                      <p:cNvPr id="78" name="フリーフォーム 77"/>
                      <p:cNvSpPr/>
                      <p:nvPr/>
                    </p:nvSpPr>
                    <p:spPr>
                      <a:xfrm>
                        <a:off x="1648568" y="523876"/>
                        <a:ext cx="352425" cy="2724150"/>
                      </a:xfrm>
                      <a:custGeom>
                        <a:avLst/>
                        <a:gdLst>
                          <a:gd name="connsiteX0" fmla="*/ 0 w 352425"/>
                          <a:gd name="connsiteY0" fmla="*/ 0 h 2676525"/>
                          <a:gd name="connsiteX1" fmla="*/ 57150 w 352425"/>
                          <a:gd name="connsiteY1" fmla="*/ 133350 h 2676525"/>
                          <a:gd name="connsiteX2" fmla="*/ 66675 w 352425"/>
                          <a:gd name="connsiteY2" fmla="*/ 466725 h 2676525"/>
                          <a:gd name="connsiteX3" fmla="*/ 228600 w 352425"/>
                          <a:gd name="connsiteY3" fmla="*/ 590550 h 2676525"/>
                          <a:gd name="connsiteX4" fmla="*/ 219075 w 352425"/>
                          <a:gd name="connsiteY4" fmla="*/ 1009650 h 2676525"/>
                          <a:gd name="connsiteX5" fmla="*/ 352425 w 352425"/>
                          <a:gd name="connsiteY5" fmla="*/ 1371600 h 2676525"/>
                          <a:gd name="connsiteX6" fmla="*/ 228600 w 352425"/>
                          <a:gd name="connsiteY6" fmla="*/ 2676525 h 26765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352425" h="2676525">
                            <a:moveTo>
                              <a:pt x="0" y="0"/>
                            </a:moveTo>
                            <a:lnTo>
                              <a:pt x="57150" y="133350"/>
                            </a:lnTo>
                            <a:lnTo>
                              <a:pt x="66675" y="466725"/>
                            </a:lnTo>
                            <a:lnTo>
                              <a:pt x="228600" y="590550"/>
                            </a:lnTo>
                            <a:lnTo>
                              <a:pt x="219075" y="1009650"/>
                            </a:lnTo>
                            <a:lnTo>
                              <a:pt x="352425" y="1371600"/>
                            </a:lnTo>
                            <a:lnTo>
                              <a:pt x="228600" y="2676525"/>
                            </a:lnTo>
                          </a:path>
                        </a:pathLst>
                      </a:cu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  <p:cxnSp>
                    <p:nvCxnSpPr>
                      <p:cNvPr id="79" name="直線コネクタ 78"/>
                      <p:cNvCxnSpPr/>
                      <p:nvPr/>
                    </p:nvCxnSpPr>
                    <p:spPr>
                      <a:xfrm rot="5400000">
                        <a:off x="481755" y="995364"/>
                        <a:ext cx="1323975" cy="1588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直線コネクタ 79"/>
                      <p:cNvCxnSpPr/>
                      <p:nvPr/>
                    </p:nvCxnSpPr>
                    <p:spPr>
                      <a:xfrm>
                        <a:off x="410318" y="1152526"/>
                        <a:ext cx="1905000" cy="1588"/>
                      </a:xfrm>
                      <a:prstGeom prst="line">
                        <a:avLst/>
                      </a:prstGeom>
                      <a:ln w="254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1" name="フリーフォーム 80"/>
                      <p:cNvSpPr/>
                      <p:nvPr/>
                    </p:nvSpPr>
                    <p:spPr>
                      <a:xfrm>
                        <a:off x="1353293" y="971551"/>
                        <a:ext cx="409575" cy="1838325"/>
                      </a:xfrm>
                      <a:custGeom>
                        <a:avLst/>
                        <a:gdLst>
                          <a:gd name="connsiteX0" fmla="*/ 352425 w 409575"/>
                          <a:gd name="connsiteY0" fmla="*/ 0 h 1790700"/>
                          <a:gd name="connsiteX1" fmla="*/ 409575 w 409575"/>
                          <a:gd name="connsiteY1" fmla="*/ 133350 h 1790700"/>
                          <a:gd name="connsiteX2" fmla="*/ 409575 w 409575"/>
                          <a:gd name="connsiteY2" fmla="*/ 561975 h 1790700"/>
                          <a:gd name="connsiteX3" fmla="*/ 0 w 409575"/>
                          <a:gd name="connsiteY3" fmla="*/ 1790700 h 17907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409575" h="1790700">
                            <a:moveTo>
                              <a:pt x="352425" y="0"/>
                            </a:moveTo>
                            <a:lnTo>
                              <a:pt x="409575" y="133350"/>
                            </a:lnTo>
                            <a:lnTo>
                              <a:pt x="409575" y="561975"/>
                            </a:lnTo>
                            <a:lnTo>
                              <a:pt x="0" y="1790700"/>
                            </a:lnTo>
                          </a:path>
                        </a:pathLst>
                      </a:custGeom>
                      <a:ln w="254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  <p:cxnSp>
                    <p:nvCxnSpPr>
                      <p:cNvPr id="82" name="直線コネクタ 81"/>
                      <p:cNvCxnSpPr>
                        <a:endCxn id="83" idx="1"/>
                      </p:cNvCxnSpPr>
                      <p:nvPr/>
                    </p:nvCxnSpPr>
                    <p:spPr>
                      <a:xfrm>
                        <a:off x="248393" y="514351"/>
                        <a:ext cx="1933575" cy="1588"/>
                      </a:xfrm>
                      <a:prstGeom prst="line">
                        <a:avLst/>
                      </a:prstGeom>
                      <a:ln w="508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3" name="フリーフォーム 82"/>
                      <p:cNvSpPr/>
                      <p:nvPr/>
                    </p:nvSpPr>
                    <p:spPr>
                      <a:xfrm>
                        <a:off x="2181968" y="171451"/>
                        <a:ext cx="266700" cy="342900"/>
                      </a:xfrm>
                      <a:custGeom>
                        <a:avLst/>
                        <a:gdLst>
                          <a:gd name="connsiteX0" fmla="*/ 0 w 266700"/>
                          <a:gd name="connsiteY0" fmla="*/ 0 h 342900"/>
                          <a:gd name="connsiteX1" fmla="*/ 0 w 266700"/>
                          <a:gd name="connsiteY1" fmla="*/ 342900 h 342900"/>
                          <a:gd name="connsiteX2" fmla="*/ 266700 w 266700"/>
                          <a:gd name="connsiteY2" fmla="*/ 0 h 3429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66700" h="342900">
                            <a:moveTo>
                              <a:pt x="0" y="0"/>
                            </a:moveTo>
                            <a:lnTo>
                              <a:pt x="0" y="342900"/>
                            </a:lnTo>
                            <a:lnTo>
                              <a:pt x="266700" y="0"/>
                            </a:lnTo>
                          </a:path>
                        </a:pathLst>
                      </a:custGeom>
                      <a:ln w="508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  <p:cxnSp>
                    <p:nvCxnSpPr>
                      <p:cNvPr id="84" name="直線コネクタ 83"/>
                      <p:cNvCxnSpPr/>
                      <p:nvPr/>
                    </p:nvCxnSpPr>
                    <p:spPr>
                      <a:xfrm>
                        <a:off x="2181968" y="523876"/>
                        <a:ext cx="276225" cy="1588"/>
                      </a:xfrm>
                      <a:prstGeom prst="line">
                        <a:avLst/>
                      </a:prstGeom>
                      <a:ln w="254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5" name="正方形/長方形 84"/>
                      <p:cNvSpPr/>
                      <p:nvPr/>
                    </p:nvSpPr>
                    <p:spPr>
                      <a:xfrm rot="7538599">
                        <a:off x="2401042" y="123825"/>
                        <a:ext cx="352425" cy="104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  <p:cxnSp>
                    <p:nvCxnSpPr>
                      <p:cNvPr id="86" name="直線コネクタ 85"/>
                      <p:cNvCxnSpPr/>
                      <p:nvPr/>
                    </p:nvCxnSpPr>
                    <p:spPr>
                      <a:xfrm>
                        <a:off x="667493" y="1581151"/>
                        <a:ext cx="1314450" cy="1"/>
                      </a:xfrm>
                      <a:prstGeom prst="line">
                        <a:avLst/>
                      </a:prstGeom>
                      <a:ln w="254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7" name="直線コネクタ 86"/>
                      <p:cNvCxnSpPr>
                        <a:stCxn id="78" idx="1"/>
                      </p:cNvCxnSpPr>
                      <p:nvPr/>
                    </p:nvCxnSpPr>
                    <p:spPr>
                      <a:xfrm flipV="1">
                        <a:off x="1705718" y="523876"/>
                        <a:ext cx="123825" cy="133350"/>
                      </a:xfrm>
                      <a:prstGeom prst="line">
                        <a:avLst/>
                      </a:prstGeom>
                      <a:ln w="254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7" name="直線コネクタ 76"/>
                    <p:cNvCxnSpPr/>
                    <p:nvPr/>
                  </p:nvCxnSpPr>
                  <p:spPr>
                    <a:xfrm flipV="1">
                      <a:off x="248099" y="2638423"/>
                      <a:ext cx="2362200" cy="514350"/>
                    </a:xfrm>
                    <a:prstGeom prst="line">
                      <a:avLst/>
                    </a:prstGeom>
                    <a:ln w="508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2" name="グループ化 51"/>
                  <p:cNvGrpSpPr/>
                  <p:nvPr/>
                </p:nvGrpSpPr>
                <p:grpSpPr>
                  <a:xfrm>
                    <a:off x="152837" y="1905695"/>
                    <a:ext cx="2131212" cy="1675703"/>
                    <a:chOff x="152837" y="1905695"/>
                    <a:chExt cx="2131212" cy="1675703"/>
                  </a:xfrm>
                </p:grpSpPr>
                <p:sp>
                  <p:nvSpPr>
                    <p:cNvPr id="53" name="正方形/長方形 52"/>
                    <p:cNvSpPr/>
                    <p:nvPr/>
                  </p:nvSpPr>
                  <p:spPr>
                    <a:xfrm rot="3999019">
                      <a:off x="1105349" y="2857498"/>
                      <a:ext cx="314325" cy="9525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kumimoji="1" lang="ja-JP" altLang="en-US" sz="1100"/>
                    </a:p>
                  </p:txBody>
                </p:sp>
                <p:grpSp>
                  <p:nvGrpSpPr>
                    <p:cNvPr id="54" name="グループ化 53"/>
                    <p:cNvGrpSpPr/>
                    <p:nvPr/>
                  </p:nvGrpSpPr>
                  <p:grpSpPr>
                    <a:xfrm>
                      <a:off x="152837" y="1905695"/>
                      <a:ext cx="2131212" cy="1675703"/>
                      <a:chOff x="152837" y="1905695"/>
                      <a:chExt cx="2131212" cy="1675703"/>
                    </a:xfrm>
                  </p:grpSpPr>
                  <p:cxnSp>
                    <p:nvCxnSpPr>
                      <p:cNvPr id="56" name="直線コネクタ 55"/>
                      <p:cNvCxnSpPr/>
                      <p:nvPr/>
                    </p:nvCxnSpPr>
                    <p:spPr>
                      <a:xfrm rot="10800000" flipV="1">
                        <a:off x="412050" y="3177119"/>
                        <a:ext cx="461575" cy="9690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57" name="グループ化 56"/>
                      <p:cNvGrpSpPr/>
                      <p:nvPr/>
                    </p:nvGrpSpPr>
                    <p:grpSpPr>
                      <a:xfrm>
                        <a:off x="152837" y="2262655"/>
                        <a:ext cx="1247993" cy="1110522"/>
                        <a:chOff x="152837" y="2262655"/>
                        <a:chExt cx="1238250" cy="1066800"/>
                      </a:xfrm>
                    </p:grpSpPr>
                    <p:sp>
                      <p:nvSpPr>
                        <p:cNvPr id="69" name="フリーフォーム 68"/>
                        <p:cNvSpPr/>
                        <p:nvPr/>
                      </p:nvSpPr>
                      <p:spPr>
                        <a:xfrm>
                          <a:off x="152837" y="2291229"/>
                          <a:ext cx="1200150" cy="1038225"/>
                        </a:xfrm>
                        <a:custGeom>
                          <a:avLst/>
                          <a:gdLst>
                            <a:gd name="connsiteX0" fmla="*/ 0 w 1209675"/>
                            <a:gd name="connsiteY0" fmla="*/ 0 h 1066800"/>
                            <a:gd name="connsiteX1" fmla="*/ 771525 w 1209675"/>
                            <a:gd name="connsiteY1" fmla="*/ 304800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800100 w 1209675"/>
                            <a:gd name="connsiteY1" fmla="*/ 304800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790575 w 1209675"/>
                            <a:gd name="connsiteY1" fmla="*/ 314325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790575 w 1209675"/>
                            <a:gd name="connsiteY1" fmla="*/ 314325 h 1066800"/>
                            <a:gd name="connsiteX2" fmla="*/ 1104900 w 1209675"/>
                            <a:gd name="connsiteY2" fmla="*/ 60007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790575 w 1209675"/>
                            <a:gd name="connsiteY1" fmla="*/ 314325 h 1066800"/>
                            <a:gd name="connsiteX2" fmla="*/ 1104900 w 1209675"/>
                            <a:gd name="connsiteY2" fmla="*/ 628650 h 1066800"/>
                            <a:gd name="connsiteX3" fmla="*/ 1209675 w 1209675"/>
                            <a:gd name="connsiteY3" fmla="*/ 1066800 h 1066800"/>
                            <a:gd name="connsiteX0" fmla="*/ 0 w 1200150"/>
                            <a:gd name="connsiteY0" fmla="*/ 0 h 1038225"/>
                            <a:gd name="connsiteX1" fmla="*/ 790575 w 1200150"/>
                            <a:gd name="connsiteY1" fmla="*/ 314325 h 1038225"/>
                            <a:gd name="connsiteX2" fmla="*/ 1104900 w 1200150"/>
                            <a:gd name="connsiteY2" fmla="*/ 628650 h 1038225"/>
                            <a:gd name="connsiteX3" fmla="*/ 1200150 w 1200150"/>
                            <a:gd name="connsiteY3" fmla="*/ 1038225 h 103822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00150" h="1038225">
                              <a:moveTo>
                                <a:pt x="0" y="0"/>
                              </a:moveTo>
                              <a:cubicBezTo>
                                <a:pt x="293687" y="100806"/>
                                <a:pt x="606425" y="209550"/>
                                <a:pt x="790575" y="314325"/>
                              </a:cubicBezTo>
                              <a:cubicBezTo>
                                <a:pt x="974725" y="419100"/>
                                <a:pt x="1036638" y="508000"/>
                                <a:pt x="1104900" y="628650"/>
                              </a:cubicBezTo>
                              <a:cubicBezTo>
                                <a:pt x="1173163" y="749300"/>
                                <a:pt x="1184275" y="877887"/>
                                <a:pt x="1200150" y="1038225"/>
                              </a:cubicBezTo>
                            </a:path>
                          </a:pathLst>
                        </a:cu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 sz="1100"/>
                        </a:p>
                      </p:txBody>
                    </p:sp>
                    <p:cxnSp>
                      <p:nvCxnSpPr>
                        <p:cNvPr id="70" name="直線コネクタ 69"/>
                        <p:cNvCxnSpPr/>
                        <p:nvPr/>
                      </p:nvCxnSpPr>
                      <p:spPr>
                        <a:xfrm>
                          <a:off x="390962" y="2357905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1" name="直線コネクタ 70"/>
                        <p:cNvCxnSpPr/>
                        <p:nvPr/>
                      </p:nvCxnSpPr>
                      <p:spPr>
                        <a:xfrm rot="120000">
                          <a:off x="762437" y="2510305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2" name="直線コネクタ 71"/>
                        <p:cNvCxnSpPr/>
                        <p:nvPr/>
                      </p:nvCxnSpPr>
                      <p:spPr>
                        <a:xfrm rot="1560000">
                          <a:off x="1086290" y="2719854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3" name="直線コネクタ 72"/>
                        <p:cNvCxnSpPr/>
                        <p:nvPr/>
                      </p:nvCxnSpPr>
                      <p:spPr>
                        <a:xfrm rot="3300000">
                          <a:off x="1257736" y="3034180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74" name="フリーフォーム 73"/>
                        <p:cNvSpPr/>
                        <p:nvPr/>
                      </p:nvSpPr>
                      <p:spPr>
                        <a:xfrm>
                          <a:off x="181412" y="2262655"/>
                          <a:ext cx="1209675" cy="1066800"/>
                        </a:xfrm>
                        <a:custGeom>
                          <a:avLst/>
                          <a:gdLst>
                            <a:gd name="connsiteX0" fmla="*/ 0 w 1209675"/>
                            <a:gd name="connsiteY0" fmla="*/ 0 h 1066800"/>
                            <a:gd name="connsiteX1" fmla="*/ 771525 w 1209675"/>
                            <a:gd name="connsiteY1" fmla="*/ 304800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09675" h="1066800">
                              <a:moveTo>
                                <a:pt x="0" y="0"/>
                              </a:moveTo>
                              <a:cubicBezTo>
                                <a:pt x="293687" y="100806"/>
                                <a:pt x="587375" y="201613"/>
                                <a:pt x="771525" y="304800"/>
                              </a:cubicBezTo>
                              <a:cubicBezTo>
                                <a:pt x="955675" y="407987"/>
                                <a:pt x="1031875" y="492125"/>
                                <a:pt x="1104900" y="619125"/>
                              </a:cubicBezTo>
                              <a:cubicBezTo>
                                <a:pt x="1177925" y="746125"/>
                                <a:pt x="1193800" y="906462"/>
                                <a:pt x="1209675" y="1066800"/>
                              </a:cubicBezTo>
                            </a:path>
                          </a:pathLst>
                        </a:cu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 sz="1100"/>
                        </a:p>
                      </p:txBody>
                    </p:sp>
                  </p:grpSp>
                  <p:sp>
                    <p:nvSpPr>
                      <p:cNvPr id="58" name="正方形/長方形 57"/>
                      <p:cNvSpPr/>
                      <p:nvPr/>
                    </p:nvSpPr>
                    <p:spPr>
                      <a:xfrm rot="5128766">
                        <a:off x="1203015" y="3345164"/>
                        <a:ext cx="366869" cy="105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  <p:cxnSp>
                    <p:nvCxnSpPr>
                      <p:cNvPr id="59" name="直線コネクタ 58"/>
                      <p:cNvCxnSpPr/>
                      <p:nvPr/>
                    </p:nvCxnSpPr>
                    <p:spPr>
                      <a:xfrm rot="10800000" flipV="1">
                        <a:off x="373951" y="3143248"/>
                        <a:ext cx="483748" cy="10219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0" name="正方形/長方形 59"/>
                      <p:cNvSpPr/>
                      <p:nvPr/>
                    </p:nvSpPr>
                    <p:spPr>
                      <a:xfrm rot="18500018">
                        <a:off x="1629224" y="2771774"/>
                        <a:ext cx="504825" cy="76200"/>
                      </a:xfrm>
                      <a:prstGeom prst="rect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  <p:grpSp>
                    <p:nvGrpSpPr>
                      <p:cNvPr id="61" name="グループ化 60"/>
                      <p:cNvGrpSpPr/>
                      <p:nvPr/>
                    </p:nvGrpSpPr>
                    <p:grpSpPr>
                      <a:xfrm rot="5746687">
                        <a:off x="1101949" y="2012595"/>
                        <a:ext cx="1288999" cy="1075200"/>
                        <a:chOff x="1101949" y="2012595"/>
                        <a:chExt cx="1238250" cy="1066800"/>
                      </a:xfrm>
                    </p:grpSpPr>
                    <p:sp>
                      <p:nvSpPr>
                        <p:cNvPr id="63" name="フリーフォーム 62"/>
                        <p:cNvSpPr/>
                        <p:nvPr/>
                      </p:nvSpPr>
                      <p:spPr>
                        <a:xfrm>
                          <a:off x="1101949" y="2041169"/>
                          <a:ext cx="1200150" cy="1038225"/>
                        </a:xfrm>
                        <a:custGeom>
                          <a:avLst/>
                          <a:gdLst>
                            <a:gd name="connsiteX0" fmla="*/ 0 w 1209675"/>
                            <a:gd name="connsiteY0" fmla="*/ 0 h 1066800"/>
                            <a:gd name="connsiteX1" fmla="*/ 771525 w 1209675"/>
                            <a:gd name="connsiteY1" fmla="*/ 304800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800100 w 1209675"/>
                            <a:gd name="connsiteY1" fmla="*/ 304800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790575 w 1209675"/>
                            <a:gd name="connsiteY1" fmla="*/ 314325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790575 w 1209675"/>
                            <a:gd name="connsiteY1" fmla="*/ 314325 h 1066800"/>
                            <a:gd name="connsiteX2" fmla="*/ 1104900 w 1209675"/>
                            <a:gd name="connsiteY2" fmla="*/ 600075 h 1066800"/>
                            <a:gd name="connsiteX3" fmla="*/ 1209675 w 1209675"/>
                            <a:gd name="connsiteY3" fmla="*/ 1066800 h 1066800"/>
                            <a:gd name="connsiteX0" fmla="*/ 0 w 1209675"/>
                            <a:gd name="connsiteY0" fmla="*/ 0 h 1066800"/>
                            <a:gd name="connsiteX1" fmla="*/ 790575 w 1209675"/>
                            <a:gd name="connsiteY1" fmla="*/ 314325 h 1066800"/>
                            <a:gd name="connsiteX2" fmla="*/ 1104900 w 1209675"/>
                            <a:gd name="connsiteY2" fmla="*/ 628650 h 1066800"/>
                            <a:gd name="connsiteX3" fmla="*/ 1209675 w 1209675"/>
                            <a:gd name="connsiteY3" fmla="*/ 1066800 h 1066800"/>
                            <a:gd name="connsiteX0" fmla="*/ 0 w 1200150"/>
                            <a:gd name="connsiteY0" fmla="*/ 0 h 1038225"/>
                            <a:gd name="connsiteX1" fmla="*/ 790575 w 1200150"/>
                            <a:gd name="connsiteY1" fmla="*/ 314325 h 1038225"/>
                            <a:gd name="connsiteX2" fmla="*/ 1104900 w 1200150"/>
                            <a:gd name="connsiteY2" fmla="*/ 628650 h 1038225"/>
                            <a:gd name="connsiteX3" fmla="*/ 1200150 w 1200150"/>
                            <a:gd name="connsiteY3" fmla="*/ 1038225 h 103822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00150" h="1038225">
                              <a:moveTo>
                                <a:pt x="0" y="0"/>
                              </a:moveTo>
                              <a:cubicBezTo>
                                <a:pt x="293687" y="100806"/>
                                <a:pt x="606425" y="209550"/>
                                <a:pt x="790575" y="314325"/>
                              </a:cubicBezTo>
                              <a:cubicBezTo>
                                <a:pt x="974725" y="419100"/>
                                <a:pt x="1036638" y="508000"/>
                                <a:pt x="1104900" y="628650"/>
                              </a:cubicBezTo>
                              <a:cubicBezTo>
                                <a:pt x="1173163" y="749300"/>
                                <a:pt x="1184275" y="877887"/>
                                <a:pt x="1200150" y="1038225"/>
                              </a:cubicBezTo>
                            </a:path>
                          </a:pathLst>
                        </a:cu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 sz="1100"/>
                        </a:p>
                      </p:txBody>
                    </p:sp>
                    <p:cxnSp>
                      <p:nvCxnSpPr>
                        <p:cNvPr id="64" name="直線コネクタ 63"/>
                        <p:cNvCxnSpPr/>
                        <p:nvPr/>
                      </p:nvCxnSpPr>
                      <p:spPr>
                        <a:xfrm>
                          <a:off x="1340074" y="2107845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5" name="直線コネクタ 64"/>
                        <p:cNvCxnSpPr/>
                        <p:nvPr/>
                      </p:nvCxnSpPr>
                      <p:spPr>
                        <a:xfrm rot="120000">
                          <a:off x="1711549" y="2260245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6" name="直線コネクタ 65"/>
                        <p:cNvCxnSpPr/>
                        <p:nvPr/>
                      </p:nvCxnSpPr>
                      <p:spPr>
                        <a:xfrm rot="1560000">
                          <a:off x="2035402" y="2469794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" name="直線コネクタ 66"/>
                        <p:cNvCxnSpPr/>
                        <p:nvPr/>
                      </p:nvCxnSpPr>
                      <p:spPr>
                        <a:xfrm rot="3300000">
                          <a:off x="2206848" y="2784120"/>
                          <a:ext cx="161925" cy="57150"/>
                        </a:xfrm>
                        <a:prstGeom prst="line">
                          <a:avLst/>
                        </a:prstGeom>
                        <a:ln w="381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8" name="フリーフォーム 67"/>
                        <p:cNvSpPr/>
                        <p:nvPr/>
                      </p:nvSpPr>
                      <p:spPr>
                        <a:xfrm>
                          <a:off x="1130524" y="2012595"/>
                          <a:ext cx="1209675" cy="1066800"/>
                        </a:xfrm>
                        <a:custGeom>
                          <a:avLst/>
                          <a:gdLst>
                            <a:gd name="connsiteX0" fmla="*/ 0 w 1209675"/>
                            <a:gd name="connsiteY0" fmla="*/ 0 h 1066800"/>
                            <a:gd name="connsiteX1" fmla="*/ 771525 w 1209675"/>
                            <a:gd name="connsiteY1" fmla="*/ 304800 h 1066800"/>
                            <a:gd name="connsiteX2" fmla="*/ 1104900 w 1209675"/>
                            <a:gd name="connsiteY2" fmla="*/ 619125 h 1066800"/>
                            <a:gd name="connsiteX3" fmla="*/ 1209675 w 1209675"/>
                            <a:gd name="connsiteY3" fmla="*/ 1066800 h 106680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1209675" h="1066800">
                              <a:moveTo>
                                <a:pt x="0" y="0"/>
                              </a:moveTo>
                              <a:cubicBezTo>
                                <a:pt x="293687" y="100806"/>
                                <a:pt x="587375" y="201613"/>
                                <a:pt x="771525" y="304800"/>
                              </a:cubicBezTo>
                              <a:cubicBezTo>
                                <a:pt x="955675" y="407987"/>
                                <a:pt x="1031875" y="492125"/>
                                <a:pt x="1104900" y="619125"/>
                              </a:cubicBezTo>
                              <a:cubicBezTo>
                                <a:pt x="1177925" y="746125"/>
                                <a:pt x="1193800" y="906462"/>
                                <a:pt x="1209675" y="1066800"/>
                              </a:cubicBezTo>
                            </a:path>
                          </a:pathLst>
                        </a:cu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 sz="1100"/>
                        </a:p>
                      </p:txBody>
                    </p:sp>
                  </p:grpSp>
                  <p:sp>
                    <p:nvSpPr>
                      <p:cNvPr id="62" name="正方形/長方形 61"/>
                      <p:cNvSpPr/>
                      <p:nvPr/>
                    </p:nvSpPr>
                    <p:spPr>
                      <a:xfrm rot="21278608">
                        <a:off x="815698" y="3095155"/>
                        <a:ext cx="355200" cy="10906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endParaRPr kumimoji="1" lang="ja-JP" altLang="en-US" sz="1100"/>
                      </a:p>
                    </p:txBody>
                  </p:sp>
                </p:grpSp>
                <p:cxnSp>
                  <p:nvCxnSpPr>
                    <p:cNvPr id="55" name="直線コネクタ 54"/>
                    <p:cNvCxnSpPr/>
                    <p:nvPr/>
                  </p:nvCxnSpPr>
                  <p:spPr>
                    <a:xfrm rot="10980000" flipV="1">
                      <a:off x="518400" y="3203834"/>
                      <a:ext cx="144000" cy="39661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1" name="グループ化 40"/>
                <p:cNvGrpSpPr/>
                <p:nvPr/>
              </p:nvGrpSpPr>
              <p:grpSpPr>
                <a:xfrm>
                  <a:off x="118950" y="-74365"/>
                  <a:ext cx="3533226" cy="4074865"/>
                  <a:chOff x="118114" y="-74365"/>
                  <a:chExt cx="3596075" cy="4074865"/>
                </a:xfrm>
              </p:grpSpPr>
              <p:sp>
                <p:nvSpPr>
                  <p:cNvPr id="42" name="円/楕円 41"/>
                  <p:cNvSpPr/>
                  <p:nvPr/>
                </p:nvSpPr>
                <p:spPr>
                  <a:xfrm>
                    <a:off x="1673769" y="1367147"/>
                    <a:ext cx="98129" cy="99153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  <p:sp>
                <p:nvSpPr>
                  <p:cNvPr id="43" name="四角形吹き出し 42"/>
                  <p:cNvSpPr/>
                  <p:nvPr/>
                </p:nvSpPr>
                <p:spPr>
                  <a:xfrm>
                    <a:off x="2483396" y="689781"/>
                    <a:ext cx="1117586" cy="257799"/>
                  </a:xfrm>
                  <a:prstGeom prst="wedgeRectCallout">
                    <a:avLst>
                      <a:gd name="adj1" fmla="val -37947"/>
                      <a:gd name="adj2" fmla="val -224145"/>
                    </a:avLst>
                  </a:prstGeom>
                  <a:solidFill>
                    <a:schemeClr val="bg1"/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800" dirty="0">
                        <a:solidFill>
                          <a:schemeClr val="tx1"/>
                        </a:solidFill>
                        <a:latin typeface="HGP教科書体" pitchFamily="18" charset="-128"/>
                        <a:ea typeface="HGP教科書体" pitchFamily="18" charset="-128"/>
                      </a:rPr>
                      <a:t>野江内代駅</a:t>
                    </a:r>
                    <a:endParaRPr kumimoji="1" lang="en-US" altLang="ja-JP" sz="800" dirty="0">
                      <a:solidFill>
                        <a:schemeClr val="tx1"/>
                      </a:solidFill>
                      <a:latin typeface="HGP教科書体" pitchFamily="18" charset="-128"/>
                      <a:ea typeface="HGP教科書体" pitchFamily="18" charset="-128"/>
                    </a:endParaRPr>
                  </a:p>
                </p:txBody>
              </p:sp>
              <p:sp>
                <p:nvSpPr>
                  <p:cNvPr id="44" name="四角形吹き出し 43"/>
                  <p:cNvSpPr/>
                  <p:nvPr/>
                </p:nvSpPr>
                <p:spPr>
                  <a:xfrm>
                    <a:off x="513410" y="3330386"/>
                    <a:ext cx="745781" cy="267714"/>
                  </a:xfrm>
                  <a:prstGeom prst="wedgeRectCallout">
                    <a:avLst>
                      <a:gd name="adj1" fmla="val 43870"/>
                      <a:gd name="adj2" fmla="val -75431"/>
                    </a:avLst>
                  </a:prstGeom>
                  <a:solidFill>
                    <a:schemeClr val="bg1"/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800" dirty="0">
                        <a:solidFill>
                          <a:schemeClr val="tx1"/>
                        </a:solidFill>
                        <a:latin typeface="HGP教科書体" pitchFamily="18" charset="-128"/>
                        <a:ea typeface="HGP教科書体" pitchFamily="18" charset="-128"/>
                      </a:rPr>
                      <a:t>京橋駅</a:t>
                    </a:r>
                  </a:p>
                </p:txBody>
              </p:sp>
              <p:sp>
                <p:nvSpPr>
                  <p:cNvPr id="45" name="四角形吹き出し 44"/>
                  <p:cNvSpPr/>
                  <p:nvPr/>
                </p:nvSpPr>
                <p:spPr>
                  <a:xfrm>
                    <a:off x="665839" y="1329437"/>
                    <a:ext cx="783209" cy="287545"/>
                  </a:xfrm>
                  <a:prstGeom prst="wedgeRectCallout">
                    <a:avLst>
                      <a:gd name="adj1" fmla="val 82186"/>
                      <a:gd name="adj2" fmla="val -24250"/>
                    </a:avLst>
                  </a:prstGeom>
                  <a:solidFill>
                    <a:schemeClr val="bg1"/>
                  </a:solidFill>
                  <a:ln w="158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800" dirty="0">
                        <a:solidFill>
                          <a:schemeClr val="tx1"/>
                        </a:solidFill>
                        <a:latin typeface="HGP教科書体" pitchFamily="18" charset="-128"/>
                        <a:ea typeface="HGP教科書体" pitchFamily="18" charset="-128"/>
                      </a:rPr>
                      <a:t>青都荘</a:t>
                    </a:r>
                    <a:endParaRPr kumimoji="1" lang="en-US" altLang="ja-JP" sz="800" dirty="0">
                      <a:solidFill>
                        <a:schemeClr val="tx1"/>
                      </a:solidFill>
                      <a:latin typeface="HGP教科書体" pitchFamily="18" charset="-128"/>
                      <a:ea typeface="HGP教科書体" pitchFamily="18" charset="-128"/>
                    </a:endParaRPr>
                  </a:p>
                </p:txBody>
              </p:sp>
              <p:sp>
                <p:nvSpPr>
                  <p:cNvPr id="46" name="四角形吹き出し 45"/>
                  <p:cNvSpPr/>
                  <p:nvPr/>
                </p:nvSpPr>
                <p:spPr>
                  <a:xfrm>
                    <a:off x="1304462" y="-74365"/>
                    <a:ext cx="870743" cy="257799"/>
                  </a:xfrm>
                  <a:prstGeom prst="wedgeRectCallout">
                    <a:avLst>
                      <a:gd name="adj1" fmla="val -9502"/>
                      <a:gd name="adj2" fmla="val 147115"/>
                    </a:avLst>
                  </a:prstGeom>
                  <a:solidFill>
                    <a:schemeClr val="bg1"/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800" dirty="0">
                        <a:solidFill>
                          <a:schemeClr val="tx1"/>
                        </a:solidFill>
                        <a:latin typeface="HGP教科書体" pitchFamily="18" charset="-128"/>
                        <a:ea typeface="HGP教科書体" pitchFamily="18" charset="-128"/>
                      </a:rPr>
                      <a:t>野江３西</a:t>
                    </a:r>
                  </a:p>
                </p:txBody>
              </p:sp>
              <p:sp>
                <p:nvSpPr>
                  <p:cNvPr id="47" name="四角形吹き出し 46"/>
                  <p:cNvSpPr/>
                  <p:nvPr/>
                </p:nvSpPr>
                <p:spPr>
                  <a:xfrm>
                    <a:off x="118114" y="-74365"/>
                    <a:ext cx="1091838" cy="257799"/>
                  </a:xfrm>
                  <a:prstGeom prst="wedgeRectCallout">
                    <a:avLst>
                      <a:gd name="adj1" fmla="val 41529"/>
                      <a:gd name="adj2" fmla="val 154505"/>
                    </a:avLst>
                  </a:prstGeom>
                  <a:solidFill>
                    <a:schemeClr val="bg1"/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800" dirty="0">
                        <a:solidFill>
                          <a:schemeClr val="tx1"/>
                        </a:solidFill>
                        <a:latin typeface="HGP教科書体" pitchFamily="18" charset="-128"/>
                        <a:ea typeface="HGP教科書体" pitchFamily="18" charset="-128"/>
                      </a:rPr>
                      <a:t>都島本通５</a:t>
                    </a:r>
                  </a:p>
                </p:txBody>
              </p:sp>
              <p:sp>
                <p:nvSpPr>
                  <p:cNvPr id="48" name="四角形吹き出し 47"/>
                  <p:cNvSpPr/>
                  <p:nvPr/>
                </p:nvSpPr>
                <p:spPr>
                  <a:xfrm>
                    <a:off x="2187440" y="1276738"/>
                    <a:ext cx="1334022" cy="257799"/>
                  </a:xfrm>
                  <a:prstGeom prst="wedgeRectCallout">
                    <a:avLst>
                      <a:gd name="adj1" fmla="val -67324"/>
                      <a:gd name="adj2" fmla="val -64423"/>
                    </a:avLst>
                  </a:prstGeom>
                  <a:solidFill>
                    <a:schemeClr val="bg1"/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100" dirty="0">
                        <a:solidFill>
                          <a:schemeClr val="tx1"/>
                        </a:solidFill>
                        <a:latin typeface="HGP教科書体" pitchFamily="18" charset="-128"/>
                        <a:ea typeface="HGP教科書体" pitchFamily="18" charset="-128"/>
                      </a:rPr>
                      <a:t>ファミリーマート</a:t>
                    </a:r>
                  </a:p>
                </p:txBody>
              </p:sp>
              <p:sp>
                <p:nvSpPr>
                  <p:cNvPr id="49" name="四角形吹き出し 48"/>
                  <p:cNvSpPr/>
                  <p:nvPr/>
                </p:nvSpPr>
                <p:spPr>
                  <a:xfrm>
                    <a:off x="2380299" y="3011143"/>
                    <a:ext cx="1226614" cy="644498"/>
                  </a:xfrm>
                  <a:prstGeom prst="wedgeRectCallout">
                    <a:avLst>
                      <a:gd name="adj1" fmla="val -133183"/>
                      <a:gd name="adj2" fmla="val -69339"/>
                    </a:avLst>
                  </a:prstGeom>
                  <a:solidFill>
                    <a:schemeClr val="bg1"/>
                  </a:solidFill>
                  <a:ln w="127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  <p:pic>
                <p:nvPicPr>
                  <p:cNvPr id="50" name="図 49" descr="DSC_0174.JPG"/>
                  <p:cNvPicPr>
                    <a:picLocks noChangeAspect="1"/>
                  </p:cNvPicPr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2026493" y="2857498"/>
                    <a:ext cx="1687696" cy="114300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sp>
            <p:nvSpPr>
              <p:cNvPr id="26" name="四角形吹き出し 25"/>
              <p:cNvSpPr/>
              <p:nvPr/>
            </p:nvSpPr>
            <p:spPr>
              <a:xfrm>
                <a:off x="114303" y="819148"/>
                <a:ext cx="987474" cy="257799"/>
              </a:xfrm>
              <a:prstGeom prst="wedgeRectCallout">
                <a:avLst>
                  <a:gd name="adj1" fmla="val 53960"/>
                  <a:gd name="adj2" fmla="val 99084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800" dirty="0">
                    <a:solidFill>
                      <a:schemeClr val="tx1"/>
                    </a:solidFill>
                    <a:latin typeface="HGP教科書体" pitchFamily="18" charset="-128"/>
                    <a:ea typeface="HGP教科書体" pitchFamily="18" charset="-128"/>
                  </a:rPr>
                  <a:t>都島中通３</a:t>
                </a:r>
              </a:p>
            </p:txBody>
          </p:sp>
          <p:sp>
            <p:nvSpPr>
              <p:cNvPr id="27" name="四角形吹き出し 26"/>
              <p:cNvSpPr/>
              <p:nvPr/>
            </p:nvSpPr>
            <p:spPr>
              <a:xfrm>
                <a:off x="2391225" y="2181223"/>
                <a:ext cx="847724" cy="257799"/>
              </a:xfrm>
              <a:prstGeom prst="wedgeRectCallout">
                <a:avLst>
                  <a:gd name="adj1" fmla="val -93432"/>
                  <a:gd name="adj2" fmla="val 169284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>
                    <a:solidFill>
                      <a:schemeClr val="tx1"/>
                    </a:solidFill>
                    <a:latin typeface="HGP教科書体" pitchFamily="18" charset="-128"/>
                    <a:ea typeface="HGP教科書体" pitchFamily="18" charset="-128"/>
                  </a:rPr>
                  <a:t>桜小橋</a:t>
                </a:r>
                <a:endParaRPr kumimoji="1" lang="en-US" altLang="ja-JP" sz="1100">
                  <a:solidFill>
                    <a:schemeClr val="tx1"/>
                  </a:solidFill>
                  <a:latin typeface="HGP教科書体" pitchFamily="18" charset="-128"/>
                  <a:ea typeface="HGP教科書体" pitchFamily="18" charset="-128"/>
                </a:endParaRPr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1762575" y="2343148"/>
                <a:ext cx="272351" cy="95248"/>
                <a:chOff x="1762575" y="2343148"/>
                <a:chExt cx="2886986" cy="1009649"/>
              </a:xfrm>
            </p:grpSpPr>
            <p:sp>
              <p:nvSpPr>
                <p:cNvPr id="35" name="角丸四角形 34"/>
                <p:cNvSpPr/>
                <p:nvPr/>
              </p:nvSpPr>
              <p:spPr>
                <a:xfrm>
                  <a:off x="1762575" y="2343148"/>
                  <a:ext cx="2886986" cy="1009649"/>
                </a:xfrm>
                <a:prstGeom prst="roundRect">
                  <a:avLst>
                    <a:gd name="adj" fmla="val 50000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/>
                </a:p>
              </p:txBody>
            </p:sp>
            <p:grpSp>
              <p:nvGrpSpPr>
                <p:cNvPr id="36" name="グループ化 35"/>
                <p:cNvGrpSpPr/>
                <p:nvPr/>
              </p:nvGrpSpPr>
              <p:grpSpPr>
                <a:xfrm>
                  <a:off x="2229431" y="2607843"/>
                  <a:ext cx="1951383" cy="476427"/>
                  <a:chOff x="2229431" y="2607843"/>
                  <a:chExt cx="1951383" cy="476427"/>
                </a:xfrm>
              </p:grpSpPr>
              <p:sp>
                <p:nvSpPr>
                  <p:cNvPr id="37" name="円/楕円 36"/>
                  <p:cNvSpPr/>
                  <p:nvPr/>
                </p:nvSpPr>
                <p:spPr>
                  <a:xfrm>
                    <a:off x="2229431" y="2607843"/>
                    <a:ext cx="475962" cy="47595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  <p:sp>
                <p:nvSpPr>
                  <p:cNvPr id="38" name="円/楕円 37"/>
                  <p:cNvSpPr/>
                  <p:nvPr/>
                </p:nvSpPr>
                <p:spPr>
                  <a:xfrm>
                    <a:off x="3704852" y="2608311"/>
                    <a:ext cx="475962" cy="47595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  <p:sp>
                <p:nvSpPr>
                  <p:cNvPr id="39" name="円/楕円 38"/>
                  <p:cNvSpPr/>
                  <p:nvPr/>
                </p:nvSpPr>
                <p:spPr>
                  <a:xfrm>
                    <a:off x="2960740" y="2608311"/>
                    <a:ext cx="475962" cy="47595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</p:grpSp>
          </p:grpSp>
          <p:grpSp>
            <p:nvGrpSpPr>
              <p:cNvPr id="29" name="グループ化 28"/>
              <p:cNvGrpSpPr/>
              <p:nvPr/>
            </p:nvGrpSpPr>
            <p:grpSpPr>
              <a:xfrm>
                <a:off x="1810200" y="2028823"/>
                <a:ext cx="272351" cy="95248"/>
                <a:chOff x="1810200" y="2028823"/>
                <a:chExt cx="2886986" cy="1009649"/>
              </a:xfrm>
            </p:grpSpPr>
            <p:sp>
              <p:nvSpPr>
                <p:cNvPr id="30" name="角丸四角形 29"/>
                <p:cNvSpPr/>
                <p:nvPr/>
              </p:nvSpPr>
              <p:spPr>
                <a:xfrm>
                  <a:off x="1810200" y="2028823"/>
                  <a:ext cx="2886986" cy="1009649"/>
                </a:xfrm>
                <a:prstGeom prst="roundRect">
                  <a:avLst>
                    <a:gd name="adj" fmla="val 50000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/>
                </a:p>
              </p:txBody>
            </p:sp>
            <p:grpSp>
              <p:nvGrpSpPr>
                <p:cNvPr id="31" name="グループ化 30"/>
                <p:cNvGrpSpPr/>
                <p:nvPr/>
              </p:nvGrpSpPr>
              <p:grpSpPr>
                <a:xfrm>
                  <a:off x="2277056" y="2293518"/>
                  <a:ext cx="1951383" cy="476427"/>
                  <a:chOff x="2277056" y="2293518"/>
                  <a:chExt cx="1951383" cy="476427"/>
                </a:xfrm>
              </p:grpSpPr>
              <p:sp>
                <p:nvSpPr>
                  <p:cNvPr id="32" name="円/楕円 31"/>
                  <p:cNvSpPr/>
                  <p:nvPr/>
                </p:nvSpPr>
                <p:spPr>
                  <a:xfrm>
                    <a:off x="2277056" y="2293518"/>
                    <a:ext cx="475962" cy="47595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  <p:sp>
                <p:nvSpPr>
                  <p:cNvPr id="33" name="円/楕円 32"/>
                  <p:cNvSpPr/>
                  <p:nvPr/>
                </p:nvSpPr>
                <p:spPr>
                  <a:xfrm>
                    <a:off x="3752477" y="2293986"/>
                    <a:ext cx="475962" cy="47595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  <p:sp>
                <p:nvSpPr>
                  <p:cNvPr id="34" name="円/楕円 33"/>
                  <p:cNvSpPr/>
                  <p:nvPr/>
                </p:nvSpPr>
                <p:spPr>
                  <a:xfrm>
                    <a:off x="3008365" y="2293986"/>
                    <a:ext cx="475962" cy="47595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kumimoji="1" lang="ja-JP" altLang="en-US" sz="1100"/>
                  </a:p>
                </p:txBody>
              </p:sp>
            </p:grpSp>
          </p:grpSp>
        </p:grpSp>
        <p:sp>
          <p:nvSpPr>
            <p:cNvPr id="18" name="正方形/長方形 17"/>
            <p:cNvSpPr/>
            <p:nvPr/>
          </p:nvSpPr>
          <p:spPr>
            <a:xfrm rot="20863660">
              <a:off x="38101" y="2905124"/>
              <a:ext cx="590550" cy="1809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HGP教科書体" pitchFamily="18" charset="-128"/>
                  <a:ea typeface="HGP教科書体" pitchFamily="18" charset="-128"/>
                </a:rPr>
                <a:t>国道</a:t>
              </a:r>
              <a:r>
                <a:rPr kumimoji="1" lang="en-US" altLang="ja-JP" sz="800">
                  <a:solidFill>
                    <a:sysClr val="windowText" lastClr="000000"/>
                  </a:solidFill>
                  <a:latin typeface="HGP教科書体" pitchFamily="18" charset="-128"/>
                  <a:ea typeface="HGP教科書体" pitchFamily="18" charset="-128"/>
                </a:rPr>
                <a:t>1</a:t>
              </a:r>
              <a:r>
                <a:rPr kumimoji="1" lang="ja-JP" altLang="en-US" sz="800">
                  <a:solidFill>
                    <a:sysClr val="windowText" lastClr="000000"/>
                  </a:solidFill>
                  <a:latin typeface="HGP教科書体" pitchFamily="18" charset="-128"/>
                  <a:ea typeface="HGP教科書体" pitchFamily="18" charset="-128"/>
                </a:rPr>
                <a:t>号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0" y="342899"/>
              <a:ext cx="590550" cy="1809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>
                  <a:solidFill>
                    <a:sysClr val="windowText" lastClr="000000"/>
                  </a:solidFill>
                  <a:latin typeface="HGP教科書体" pitchFamily="18" charset="-128"/>
                  <a:ea typeface="HGP教科書体" pitchFamily="18" charset="-128"/>
                </a:rPr>
                <a:t>都島通</a:t>
              </a: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12596" y="1535428"/>
              <a:ext cx="237244" cy="360044"/>
              <a:chOff x="212596" y="1535428"/>
              <a:chExt cx="237244" cy="360044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228599" y="1695447"/>
                <a:ext cx="200025" cy="200025"/>
                <a:chOff x="228599" y="1695447"/>
                <a:chExt cx="2324100" cy="2324100"/>
              </a:xfrm>
            </p:grpSpPr>
            <p:sp>
              <p:nvSpPr>
                <p:cNvPr id="23" name="円/楕円 22"/>
                <p:cNvSpPr/>
                <p:nvPr/>
              </p:nvSpPr>
              <p:spPr>
                <a:xfrm>
                  <a:off x="228599" y="1695447"/>
                  <a:ext cx="2324100" cy="2324100"/>
                </a:xfrm>
                <a:prstGeom prst="ellipse">
                  <a:avLst/>
                </a:prstGeom>
                <a:solidFill>
                  <a:schemeClr val="bg1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/>
                </a:p>
              </p:txBody>
            </p:sp>
            <p:sp>
              <p:nvSpPr>
                <p:cNvPr id="24" name="フローチャート : 分類 23"/>
                <p:cNvSpPr/>
                <p:nvPr/>
              </p:nvSpPr>
              <p:spPr>
                <a:xfrm>
                  <a:off x="1066799" y="1695447"/>
                  <a:ext cx="638175" cy="2314575"/>
                </a:xfrm>
                <a:prstGeom prst="flowChartSort">
                  <a:avLst/>
                </a:prstGeom>
                <a:solidFill>
                  <a:schemeClr val="bg1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sz="1100"/>
                </a:p>
              </p:txBody>
            </p:sp>
          </p:grpSp>
          <p:sp>
            <p:nvSpPr>
              <p:cNvPr id="22" name="正方形/長方形 21"/>
              <p:cNvSpPr/>
              <p:nvPr/>
            </p:nvSpPr>
            <p:spPr>
              <a:xfrm>
                <a:off x="212596" y="1535428"/>
                <a:ext cx="237244" cy="2090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700" b="1" cap="none" spc="0">
                    <a:ln w="12700">
                      <a:noFill/>
                      <a:prstDash val="solid"/>
                    </a:ln>
                    <a:solidFill>
                      <a:schemeClr val="tx2"/>
                    </a:solidFill>
                    <a:effectLst/>
                    <a:latin typeface="HGP教科書体" pitchFamily="18" charset="-128"/>
                    <a:ea typeface="HGP教科書体" pitchFamily="18" charset="-128"/>
                  </a:rPr>
                  <a:t>Ｎ</a:t>
                </a:r>
              </a:p>
            </p:txBody>
          </p:sp>
        </p:grpSp>
      </p:grpSp>
      <p:sp>
        <p:nvSpPr>
          <p:cNvPr id="89" name="正方形/長方形 88"/>
          <p:cNvSpPr/>
          <p:nvPr/>
        </p:nvSpPr>
        <p:spPr>
          <a:xfrm>
            <a:off x="3604843" y="8805664"/>
            <a:ext cx="325468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駐車場に限りがあります、公共交通機関をご利用ください</a:t>
            </a:r>
            <a:endParaRPr lang="ja-JP" altLang="en-US" sz="900" dirty="0">
              <a:solidFill>
                <a:srgbClr val="FF0000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00362" y="8136172"/>
            <a:ext cx="339133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00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特別養護老人ホーム　青都荘</a:t>
            </a:r>
            <a:endParaRPr lang="ja-JP" altLang="en-US" sz="1700" dirty="0">
              <a:solidFill>
                <a:sysClr val="windowText" lastClr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58658" y="8414207"/>
            <a:ext cx="38184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ja-JP" sz="12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534</a:t>
            </a:r>
            <a:r>
              <a:rPr lang="de-DE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−00</a:t>
            </a:r>
            <a:r>
              <a:rPr lang="en-US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ja-JP" altLang="de-DE" sz="12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大阪市都島</a:t>
            </a:r>
            <a:r>
              <a:rPr lang="ja-JP" altLang="de-DE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区</a:t>
            </a:r>
            <a:r>
              <a:rPr lang="ja-JP" altLang="en-US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都島中通</a:t>
            </a:r>
            <a:r>
              <a:rPr lang="de-DE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3-</a:t>
            </a:r>
            <a:r>
              <a:rPr lang="en-US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de-DE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12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endParaRPr lang="de-DE" altLang="ja-JP" sz="1200" b="1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286806" y="8558223"/>
            <a:ext cx="32862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TEL:0</a:t>
            </a:r>
            <a:r>
              <a:rPr lang="en-US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de-DE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6926</a:t>
            </a:r>
            <a:r>
              <a:rPr lang="de-DE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235</a:t>
            </a:r>
            <a:r>
              <a:rPr lang="de-DE" altLang="ja-JP" sz="1300" b="1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de-DE" sz="13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de-DE" altLang="ja-JP" sz="1400" b="1" u="sng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FAX: </a:t>
            </a:r>
            <a:r>
              <a:rPr lang="de-DE" altLang="ja-JP" sz="1400" b="1" u="sng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</a:t>
            </a:r>
            <a:r>
              <a:rPr lang="en-US" altLang="ja-JP" sz="1400" b="1" u="sng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de-DE" altLang="ja-JP" sz="1400" b="1" u="sng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1400" b="1" u="sng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6926</a:t>
            </a:r>
            <a:r>
              <a:rPr lang="de-DE" altLang="ja-JP" sz="1400" b="1" u="sng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1400" b="1" u="sng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2352</a:t>
            </a:r>
            <a:endParaRPr lang="de-DE" altLang="ja-JP" sz="1400" b="1" u="sng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331101" y="8754502"/>
            <a:ext cx="20177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ja-JP" sz="1400" b="1" dirty="0">
                <a:solidFill>
                  <a:sysClr val="windowText" lastClr="000000"/>
                </a:solidFill>
                <a:latin typeface="+mn-lt"/>
                <a:ea typeface="ＭＳ ゴシック" panose="020B0609070205080204" pitchFamily="49" charset="-128"/>
              </a:rPr>
              <a:t>http://</a:t>
            </a:r>
            <a:r>
              <a:rPr lang="de-DE" altLang="ja-JP" sz="1400" b="1" dirty="0" smtClean="0">
                <a:solidFill>
                  <a:sysClr val="windowText" lastClr="000000"/>
                </a:solidFill>
                <a:latin typeface="+mn-lt"/>
                <a:ea typeface="ＭＳ ゴシック" panose="020B0609070205080204" pitchFamily="49" charset="-128"/>
              </a:rPr>
              <a:t>www.seitoso.jp/</a:t>
            </a:r>
            <a:endParaRPr lang="ja-JP" altLang="en-US" sz="1400" b="1" dirty="0">
              <a:solidFill>
                <a:sysClr val="windowText" lastClr="000000"/>
              </a:solidFill>
              <a:latin typeface="+mn-lt"/>
              <a:ea typeface="ＭＳ ゴシック" panose="020B0609070205080204" pitchFamily="49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88640" y="4936103"/>
            <a:ext cx="76132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セミナー内容</a:t>
            </a:r>
            <a:endParaRPr lang="en-US" altLang="ja-JP" sz="28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・介護保険制度について　</a:t>
            </a:r>
            <a:r>
              <a:rPr lang="ja-JP" altLang="en-US" sz="15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・デイサービス人気のレクリエーション体験</a:t>
            </a:r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・介護認定について　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・青都荘のパート業務（ハウスキーパー）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・介護予防ポイント</a:t>
            </a:r>
            <a:r>
              <a:rPr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制度</a:t>
            </a:r>
          </a:p>
        </p:txBody>
      </p:sp>
      <p:sp>
        <p:nvSpPr>
          <p:cNvPr id="95" name="角丸四角形 94"/>
          <p:cNvSpPr/>
          <p:nvPr/>
        </p:nvSpPr>
        <p:spPr>
          <a:xfrm>
            <a:off x="286806" y="3707904"/>
            <a:ext cx="2377820" cy="1141914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b="1" dirty="0" smtClean="0"/>
              <a:t>　青都荘</a:t>
            </a:r>
            <a:r>
              <a:rPr kumimoji="1" lang="ja-JP" altLang="en-US" sz="2200" b="1" dirty="0" smtClean="0"/>
              <a:t>秘伝の</a:t>
            </a:r>
            <a:endParaRPr kumimoji="1" lang="en-US" altLang="ja-JP" sz="2200" b="1" dirty="0" smtClean="0"/>
          </a:p>
          <a:p>
            <a:r>
              <a:rPr lang="ja-JP" altLang="en-US" sz="2200" b="1" dirty="0"/>
              <a:t>　</a:t>
            </a:r>
            <a:r>
              <a:rPr kumimoji="1" lang="ja-JP" altLang="en-US" sz="2200" b="1" dirty="0" smtClean="0"/>
              <a:t>おでんが食べ</a:t>
            </a:r>
            <a:r>
              <a:rPr kumimoji="1" lang="ja-JP" altLang="en-US" sz="2200" b="1" dirty="0" err="1" smtClean="0"/>
              <a:t>れ</a:t>
            </a:r>
            <a:endParaRPr kumimoji="1" lang="en-US" altLang="ja-JP" sz="2200" b="1" dirty="0" smtClean="0"/>
          </a:p>
          <a:p>
            <a:r>
              <a:rPr kumimoji="1" lang="ja-JP" altLang="en-US" sz="2200" b="1" dirty="0" smtClean="0"/>
              <a:t>　ますよ！</a:t>
            </a:r>
            <a:endParaRPr kumimoji="1" lang="en-US" altLang="ja-JP" sz="2200" b="1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34258"/>
              </p:ext>
            </p:extLst>
          </p:nvPr>
        </p:nvGraphicFramePr>
        <p:xfrm>
          <a:off x="286806" y="6959523"/>
          <a:ext cx="3189321" cy="116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938"/>
                <a:gridCol w="2351383"/>
              </a:tblGrid>
              <a:tr h="4377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</a:rPr>
                        <a:t>お名前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</a:rPr>
                        <a:t>住　所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</a:rPr>
                        <a:t>電話番号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6" name="正方形/長方形 95"/>
          <p:cNvSpPr/>
          <p:nvPr/>
        </p:nvSpPr>
        <p:spPr>
          <a:xfrm>
            <a:off x="161111" y="6599257"/>
            <a:ext cx="3483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u="sng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u="sng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下記にご記入のうえ直接ＦＡＸ</a:t>
            </a:r>
            <a:r>
              <a:rPr lang="ja-JP" altLang="en-US" sz="1200" u="sng" dirty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</a:t>
            </a:r>
            <a:r>
              <a:rPr lang="ja-JP" altLang="en-US" sz="1200" u="sng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お電話ください。</a:t>
            </a:r>
            <a:endParaRPr lang="ja-JP" altLang="en-US" sz="1200" u="sng" dirty="0">
              <a:solidFill>
                <a:sysClr val="windowText" lastClr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4291633" y="5787355"/>
            <a:ext cx="2260939" cy="803121"/>
          </a:xfrm>
          <a:prstGeom prst="wedgeRoundRectCallout">
            <a:avLst>
              <a:gd name="adj1" fmla="val -104668"/>
              <a:gd name="adj2" fmla="val 58942"/>
              <a:gd name="adj3" fmla="val 16667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申込み方法</a:t>
            </a:r>
            <a:endParaRPr kumimoji="1" lang="ja-JP" altLang="en-US" sz="2800" dirty="0"/>
          </a:p>
        </p:txBody>
      </p:sp>
      <p:sp>
        <p:nvSpPr>
          <p:cNvPr id="88" name="フローチャート : 代替処理 87"/>
          <p:cNvSpPr/>
          <p:nvPr/>
        </p:nvSpPr>
        <p:spPr>
          <a:xfrm>
            <a:off x="4134765" y="539552"/>
            <a:ext cx="2390579" cy="648072"/>
          </a:xfrm>
          <a:prstGeom prst="flowChartAlternateProces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申込み先着順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710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139</TotalTime>
  <Words>120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介護セミナー</vt:lpstr>
    </vt:vector>
  </TitlesOfParts>
  <Company>jikei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介護セミナー</dc:title>
  <dc:creator>staff</dc:creator>
  <cp:lastModifiedBy>staff</cp:lastModifiedBy>
  <cp:revision>20</cp:revision>
  <cp:lastPrinted>2018-11-06T05:12:16Z</cp:lastPrinted>
  <dcterms:created xsi:type="dcterms:W3CDTF">2018-11-05T04:17:51Z</dcterms:created>
  <dcterms:modified xsi:type="dcterms:W3CDTF">2018-11-06T05:32:16Z</dcterms:modified>
</cp:coreProperties>
</file>